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5143500" cx="9144000"/>
  <p:notesSz cx="6858000" cy="9144000"/>
  <p:embeddedFontLst>
    <p:embeddedFont>
      <p:font typeface="Nunito"/>
      <p:regular r:id="rId15"/>
      <p:bold r:id="rId16"/>
      <p:italic r:id="rId17"/>
      <p:boldItalic r:id="rId18"/>
    </p:embeddedFont>
    <p:embeddedFont>
      <p:font typeface="Amatic SC"/>
      <p:regular r:id="rId19"/>
      <p:bold r:id="rId20"/>
    </p:embeddedFont>
    <p:embeddedFont>
      <p:font typeface="Lato"/>
      <p:regular r:id="rId21"/>
      <p:bold r:id="rId22"/>
      <p:italic r:id="rId23"/>
      <p:boldItalic r:id="rId24"/>
    </p:embeddedFont>
    <p:embeddedFont>
      <p:font typeface="Maven Pro"/>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AmaticSC-bold.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avenPro-bold.fntdata"/><Relationship Id="rId25" Type="http://schemas.openxmlformats.org/officeDocument/2006/relationships/font" Target="fonts/MavenPro-regular.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Nunito-regular.fntdata"/><Relationship Id="rId14" Type="http://schemas.openxmlformats.org/officeDocument/2006/relationships/slide" Target="slides/slide10.xml"/><Relationship Id="rId17" Type="http://schemas.openxmlformats.org/officeDocument/2006/relationships/font" Target="fonts/Nunito-italic.fntdata"/><Relationship Id="rId16" Type="http://schemas.openxmlformats.org/officeDocument/2006/relationships/font" Target="fonts/Nunito-bold.fntdata"/><Relationship Id="rId19" Type="http://schemas.openxmlformats.org/officeDocument/2006/relationships/font" Target="fonts/AmaticSC-regular.fntdata"/><Relationship Id="rId18" Type="http://schemas.openxmlformats.org/officeDocument/2006/relationships/font" Target="fonts/Nunito-boldItalic.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2a0fed39ce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2a0fed39ce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2a0fed39ce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a0fed39ce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2a0fed39ce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a0fed39ce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2a0fed39ce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a0fed39ce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2a0fed39ce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a0fed39ce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Google Shape;318;g2a0fed39ce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a0fed39ce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2a0fed39ce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a0fed39ce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2a0fed39ce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a0fed39ce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Google Shape;347;g2a0fed39ce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2a0fed39ce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nmanring@gmail.com" TargetMode="External"/><Relationship Id="rId4" Type="http://schemas.openxmlformats.org/officeDocument/2006/relationships/hyperlink" Target="mailto:sperdomo456@gmail.com" TargetMode="External"/><Relationship Id="rId5" Type="http://schemas.openxmlformats.org/officeDocument/2006/relationships/hyperlink" Target="mailto:emjquinn7@gmail.com" TargetMode="External"/><Relationship Id="rId6" Type="http://schemas.openxmlformats.org/officeDocument/2006/relationships/hyperlink" Target="mailto:canturo_andr@bentley.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4.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789800"/>
            <a:ext cx="5129100" cy="88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LinkedIn Team</a:t>
            </a:r>
            <a:endParaRPr/>
          </a:p>
        </p:txBody>
      </p:sp>
      <p:sp>
        <p:nvSpPr>
          <p:cNvPr id="278" name="Google Shape;278;p13"/>
          <p:cNvSpPr txBox="1"/>
          <p:nvPr>
            <p:ph idx="1" type="subTitle"/>
          </p:nvPr>
        </p:nvSpPr>
        <p:spPr>
          <a:xfrm>
            <a:off x="824000" y="2117650"/>
            <a:ext cx="4255500" cy="1332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400">
                <a:solidFill>
                  <a:srgbClr val="FFFFFF"/>
                </a:solidFill>
                <a:latin typeface="Lato"/>
                <a:ea typeface="Lato"/>
                <a:cs typeface="Lato"/>
                <a:sym typeface="Lato"/>
              </a:rPr>
              <a:t>Nick Manring  </a:t>
            </a:r>
            <a:r>
              <a:rPr lang="en" sz="1400" u="sng">
                <a:solidFill>
                  <a:srgbClr val="FFFFFF"/>
                </a:solidFill>
                <a:latin typeface="Lato"/>
                <a:ea typeface="Lato"/>
                <a:cs typeface="Lato"/>
                <a:sym typeface="Lato"/>
                <a:hlinkClick r:id="rId3"/>
              </a:rPr>
              <a:t>nmanring@gmail.com</a:t>
            </a:r>
            <a:endParaRPr sz="14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b="1" lang="en" sz="1400">
                <a:solidFill>
                  <a:srgbClr val="FFFFFF"/>
                </a:solidFill>
                <a:latin typeface="Lato"/>
                <a:ea typeface="Lato"/>
                <a:cs typeface="Lato"/>
                <a:sym typeface="Lato"/>
              </a:rPr>
              <a:t>Sandra Perdomo  </a:t>
            </a:r>
            <a:r>
              <a:rPr lang="en" sz="1400" u="sng">
                <a:solidFill>
                  <a:srgbClr val="FFFFFF"/>
                </a:solidFill>
                <a:latin typeface="Lato"/>
                <a:ea typeface="Lato"/>
                <a:cs typeface="Lato"/>
                <a:sym typeface="Lato"/>
                <a:hlinkClick r:id="rId4"/>
              </a:rPr>
              <a:t>sperdomo456@gmail.com</a:t>
            </a:r>
            <a:r>
              <a:rPr lang="en" sz="1400">
                <a:solidFill>
                  <a:srgbClr val="FFFFFF"/>
                </a:solidFill>
                <a:latin typeface="Lato"/>
                <a:ea typeface="Lato"/>
                <a:cs typeface="Lato"/>
                <a:sym typeface="Lato"/>
              </a:rPr>
              <a:t> </a:t>
            </a:r>
            <a:endParaRPr sz="14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b="1" lang="en" sz="1400">
                <a:solidFill>
                  <a:srgbClr val="FFFFFF"/>
                </a:solidFill>
                <a:latin typeface="Lato"/>
                <a:ea typeface="Lato"/>
                <a:cs typeface="Lato"/>
                <a:sym typeface="Lato"/>
              </a:rPr>
              <a:t>Emma Quinn  </a:t>
            </a:r>
            <a:r>
              <a:rPr lang="en" sz="1400" u="sng">
                <a:solidFill>
                  <a:srgbClr val="FFFFFF"/>
                </a:solidFill>
                <a:latin typeface="Lato"/>
                <a:ea typeface="Lato"/>
                <a:cs typeface="Lato"/>
                <a:sym typeface="Lato"/>
                <a:hlinkClick r:id="rId5"/>
              </a:rPr>
              <a:t>emjquinn7@gmail.com</a:t>
            </a:r>
            <a:r>
              <a:rPr lang="en" sz="1400">
                <a:solidFill>
                  <a:srgbClr val="FFFFFF"/>
                </a:solidFill>
                <a:latin typeface="Lato"/>
                <a:ea typeface="Lato"/>
                <a:cs typeface="Lato"/>
                <a:sym typeface="Lato"/>
              </a:rPr>
              <a:t> </a:t>
            </a:r>
            <a:endParaRPr sz="14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b="1" lang="en" sz="1400">
                <a:solidFill>
                  <a:srgbClr val="FFFFFF"/>
                </a:solidFill>
                <a:latin typeface="Lato"/>
                <a:ea typeface="Lato"/>
                <a:cs typeface="Lato"/>
                <a:sym typeface="Lato"/>
              </a:rPr>
              <a:t>Andrea Cantú  </a:t>
            </a:r>
            <a:r>
              <a:rPr lang="en" sz="1400" u="sng">
                <a:solidFill>
                  <a:srgbClr val="FFFFFF"/>
                </a:solidFill>
                <a:latin typeface="Lato"/>
                <a:ea typeface="Lato"/>
                <a:cs typeface="Lato"/>
                <a:sym typeface="Lato"/>
                <a:hlinkClick r:id="rId6"/>
              </a:rPr>
              <a:t>canturo_andr@bentley.edu</a:t>
            </a:r>
            <a:r>
              <a:rPr lang="en" sz="1400">
                <a:solidFill>
                  <a:srgbClr val="FFFFFF"/>
                </a:solidFill>
                <a:latin typeface="Lato"/>
                <a:ea typeface="Lato"/>
                <a:cs typeface="Lato"/>
                <a:sym typeface="Lato"/>
              </a:rPr>
              <a:t> </a:t>
            </a:r>
            <a:endParaRPr sz="1400">
              <a:solidFill>
                <a:srgbClr val="FFFFFF"/>
              </a:solidFill>
              <a:latin typeface="Lato"/>
              <a:ea typeface="Lato"/>
              <a:cs typeface="Lato"/>
              <a:sym typeface="Lato"/>
            </a:endParaRPr>
          </a:p>
          <a:p>
            <a:pPr indent="0" lvl="0" marL="0" rtl="0" algn="l">
              <a:lnSpc>
                <a:spcPct val="115000"/>
              </a:lnSpc>
              <a:spcBef>
                <a:spcPts val="0"/>
              </a:spcBef>
              <a:spcAft>
                <a:spcPts val="0"/>
              </a:spcAft>
              <a:buNone/>
            </a:pPr>
            <a:r>
              <a:rPr b="1" lang="en" sz="1400">
                <a:solidFill>
                  <a:srgbClr val="FFFFFF"/>
                </a:solidFill>
                <a:latin typeface="Lato"/>
                <a:ea typeface="Lato"/>
                <a:cs typeface="Lato"/>
                <a:sym typeface="Lato"/>
              </a:rPr>
              <a:t>Pratik Gami  </a:t>
            </a:r>
            <a:r>
              <a:rPr lang="en" sz="1400" u="sng">
                <a:solidFill>
                  <a:srgbClr val="FFFFFF"/>
                </a:solidFill>
                <a:latin typeface="Lato"/>
                <a:ea typeface="Lato"/>
                <a:cs typeface="Lato"/>
                <a:sym typeface="Lato"/>
              </a:rPr>
              <a:t>pratikgami@gmail.com</a:t>
            </a:r>
            <a:endParaRPr sz="1400">
              <a:solidFill>
                <a:srgbClr val="FFFFFF"/>
              </a:solidFill>
              <a:latin typeface="Lato"/>
              <a:ea typeface="Lato"/>
              <a:cs typeface="Lato"/>
              <a:sym typeface="Lato"/>
            </a:endParaRPr>
          </a:p>
          <a:p>
            <a:pPr indent="0" lvl="0" marL="0" rtl="0" algn="l">
              <a:lnSpc>
                <a:spcPct val="115000"/>
              </a:lnSpc>
              <a:spcBef>
                <a:spcPts val="0"/>
              </a:spcBef>
              <a:spcAft>
                <a:spcPts val="0"/>
              </a:spcAft>
              <a:buNone/>
            </a:pPr>
            <a:r>
              <a:t/>
            </a:r>
            <a:endParaRPr b="1" sz="1400">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endParaRPr>
          </a:p>
        </p:txBody>
      </p:sp>
      <p:sp>
        <p:nvSpPr>
          <p:cNvPr id="279" name="Google Shape;279;p1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pic>
        <p:nvPicPr>
          <p:cNvPr id="358" name="Google Shape;358;p22"/>
          <p:cNvPicPr preferRelativeResize="0"/>
          <p:nvPr/>
        </p:nvPicPr>
        <p:blipFill>
          <a:blip r:embed="rId3">
            <a:alphaModFix amt="19000"/>
          </a:blip>
          <a:stretch>
            <a:fillRect/>
          </a:stretch>
        </p:blipFill>
        <p:spPr>
          <a:xfrm rot="-2001015">
            <a:off x="-4964408" y="1058627"/>
            <a:ext cx="13113766" cy="8166769"/>
          </a:xfrm>
          <a:prstGeom prst="rect">
            <a:avLst/>
          </a:prstGeom>
          <a:noFill/>
          <a:ln>
            <a:noFill/>
          </a:ln>
        </p:spPr>
      </p:pic>
      <p:sp>
        <p:nvSpPr>
          <p:cNvPr id="359" name="Google Shape;359;p22"/>
          <p:cNvSpPr txBox="1"/>
          <p:nvPr/>
        </p:nvSpPr>
        <p:spPr>
          <a:xfrm>
            <a:off x="1604100" y="1956885"/>
            <a:ext cx="5935800" cy="120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4800">
                <a:solidFill>
                  <a:srgbClr val="FFFFFF"/>
                </a:solidFill>
                <a:latin typeface="Amatic SC"/>
                <a:ea typeface="Amatic SC"/>
                <a:cs typeface="Amatic SC"/>
                <a:sym typeface="Amatic SC"/>
              </a:rPr>
              <a:t>Thank You!</a:t>
            </a:r>
            <a:endParaRPr b="1" sz="4800">
              <a:solidFill>
                <a:srgbClr val="FFFFFF"/>
              </a:solidFill>
              <a:latin typeface="Amatic SC"/>
              <a:ea typeface="Amatic SC"/>
              <a:cs typeface="Amatic SC"/>
              <a:sym typeface="Amatic SC"/>
            </a:endParaRPr>
          </a:p>
        </p:txBody>
      </p:sp>
      <p:sp>
        <p:nvSpPr>
          <p:cNvPr id="360" name="Google Shape;360;p22"/>
          <p:cNvSpPr txBox="1"/>
          <p:nvPr/>
        </p:nvSpPr>
        <p:spPr>
          <a:xfrm>
            <a:off x="1338150" y="3014832"/>
            <a:ext cx="6467700" cy="120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solidFill>
                  <a:srgbClr val="FFFFFF"/>
                </a:solidFill>
                <a:latin typeface="Avenir"/>
                <a:ea typeface="Avenir"/>
                <a:cs typeface="Avenir"/>
                <a:sym typeface="Avenir"/>
              </a:rPr>
              <a:t>Thank you to Nancy, Deb, and Sarah for this great experience.</a:t>
            </a:r>
            <a:endParaRPr b="1" sz="1600">
              <a:solidFill>
                <a:srgbClr val="FFFFFF"/>
              </a:solidFill>
              <a:latin typeface="Avenir"/>
              <a:ea typeface="Avenir"/>
              <a:cs typeface="Avenir"/>
              <a:sym typeface="Avenir"/>
            </a:endParaRPr>
          </a:p>
          <a:p>
            <a:pPr indent="0" lvl="0" marL="0" rtl="0" algn="ctr">
              <a:spcBef>
                <a:spcPts val="0"/>
              </a:spcBef>
              <a:spcAft>
                <a:spcPts val="0"/>
              </a:spcAft>
              <a:buNone/>
            </a:pPr>
            <a:r>
              <a:t/>
            </a:r>
            <a:endParaRPr b="1" sz="1600">
              <a:solidFill>
                <a:srgbClr val="FFFFFF"/>
              </a:solidFill>
              <a:latin typeface="Avenir"/>
              <a:ea typeface="Avenir"/>
              <a:cs typeface="Avenir"/>
              <a:sym typeface="Avenir"/>
            </a:endParaRPr>
          </a:p>
          <a:p>
            <a:pPr indent="0" lvl="0" marL="0" rtl="0" algn="ctr">
              <a:spcBef>
                <a:spcPts val="0"/>
              </a:spcBef>
              <a:spcAft>
                <a:spcPts val="0"/>
              </a:spcAft>
              <a:buNone/>
            </a:pPr>
            <a:r>
              <a:rPr b="1" lang="en" sz="1600">
                <a:solidFill>
                  <a:srgbClr val="FFFFFF"/>
                </a:solidFill>
                <a:latin typeface="Avenir"/>
                <a:ea typeface="Avenir"/>
                <a:cs typeface="Avenir"/>
                <a:sym typeface="Avenir"/>
              </a:rPr>
              <a:t>We wish LinkedIn good luck in improving their experience!</a:t>
            </a:r>
            <a:endParaRPr b="1" sz="1600">
              <a:solidFill>
                <a:srgbClr val="FFFFFF"/>
              </a:solidFill>
              <a:latin typeface="Avenir"/>
              <a:ea typeface="Avenir"/>
              <a:cs typeface="Avenir"/>
              <a:sym typeface="Avenir"/>
            </a:endParaRPr>
          </a:p>
        </p:txBody>
      </p:sp>
      <p:sp>
        <p:nvSpPr>
          <p:cNvPr id="361" name="Google Shape;361;p2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62" name="Google Shape;362;p22"/>
          <p:cNvPicPr preferRelativeResize="0"/>
          <p:nvPr/>
        </p:nvPicPr>
        <p:blipFill>
          <a:blip r:embed="rId4">
            <a:alphaModFix/>
          </a:blip>
          <a:stretch>
            <a:fillRect/>
          </a:stretch>
        </p:blipFill>
        <p:spPr>
          <a:xfrm>
            <a:off x="3971700" y="516921"/>
            <a:ext cx="1200600" cy="1200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pic>
        <p:nvPicPr>
          <p:cNvPr id="284" name="Google Shape;284;p14"/>
          <p:cNvPicPr preferRelativeResize="0"/>
          <p:nvPr/>
        </p:nvPicPr>
        <p:blipFill>
          <a:blip r:embed="rId3">
            <a:alphaModFix amt="19000"/>
          </a:blip>
          <a:stretch>
            <a:fillRect/>
          </a:stretch>
        </p:blipFill>
        <p:spPr>
          <a:xfrm rot="-2001015">
            <a:off x="-4964408" y="1058627"/>
            <a:ext cx="13113766" cy="8166769"/>
          </a:xfrm>
          <a:prstGeom prst="rect">
            <a:avLst/>
          </a:prstGeom>
          <a:noFill/>
          <a:ln>
            <a:noFill/>
          </a:ln>
        </p:spPr>
      </p:pic>
      <p:sp>
        <p:nvSpPr>
          <p:cNvPr id="285" name="Google Shape;285;p14"/>
          <p:cNvSpPr txBox="1"/>
          <p:nvPr/>
        </p:nvSpPr>
        <p:spPr>
          <a:xfrm>
            <a:off x="932325" y="285900"/>
            <a:ext cx="5935800" cy="5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800">
                <a:solidFill>
                  <a:srgbClr val="FFFFFF"/>
                </a:solidFill>
                <a:latin typeface="Amatic SC"/>
                <a:ea typeface="Amatic SC"/>
                <a:cs typeface="Amatic SC"/>
                <a:sym typeface="Amatic SC"/>
              </a:rPr>
              <a:t>High Level Process</a:t>
            </a:r>
            <a:endParaRPr sz="4800">
              <a:solidFill>
                <a:srgbClr val="FFFFFF"/>
              </a:solidFill>
              <a:latin typeface="Amatic SC"/>
              <a:ea typeface="Amatic SC"/>
              <a:cs typeface="Amatic SC"/>
              <a:sym typeface="Amatic SC"/>
            </a:endParaRPr>
          </a:p>
        </p:txBody>
      </p:sp>
      <p:sp>
        <p:nvSpPr>
          <p:cNvPr id="286" name="Google Shape;286;p14"/>
          <p:cNvSpPr txBox="1"/>
          <p:nvPr/>
        </p:nvSpPr>
        <p:spPr>
          <a:xfrm>
            <a:off x="461050" y="1298575"/>
            <a:ext cx="8111700" cy="32274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Establish Expectations and Discuss Our Strengths / Obstacles with Team</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Think Broadly About The Challenge</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Narrow Our Study Scope &amp; Design Study / Protocol</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Perform Exploratory / Discovery Research</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Share Data and Perform Affinity Mapping</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Develop Personas Based on Themes in Motivations, Behavior</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Brainstorm Relationships to Emotions: Fear Specifically</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Share Research with Stakeholder and Gain Feedback</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Go Broad to Reframe Challenge</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Narrow in to Define the Real Problems</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Brainstorm Solutions with Emotions and Mental Model in Focus</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Produce and Present Ideas and Exemplary Solutions to Client</a:t>
            </a:r>
            <a:endParaRPr b="1" sz="1600">
              <a:solidFill>
                <a:srgbClr val="FFFFFF"/>
              </a:solidFill>
              <a:latin typeface="Avenir"/>
              <a:ea typeface="Avenir"/>
              <a:cs typeface="Avenir"/>
              <a:sym typeface="Avenir"/>
            </a:endParaRPr>
          </a:p>
          <a:p>
            <a:pPr indent="-330200" lvl="0" marL="457200" rtl="0" algn="l">
              <a:spcBef>
                <a:spcPts val="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Reflect on Project Process and Congratulate the Team!</a:t>
            </a:r>
            <a:endParaRPr b="1" sz="1600">
              <a:solidFill>
                <a:srgbClr val="FFFFFF"/>
              </a:solidFill>
              <a:latin typeface="Avenir"/>
              <a:ea typeface="Avenir"/>
              <a:cs typeface="Avenir"/>
              <a:sym typeface="Avenir"/>
            </a:endParaRPr>
          </a:p>
        </p:txBody>
      </p:sp>
      <p:sp>
        <p:nvSpPr>
          <p:cNvPr id="287" name="Google Shape;287;p1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Google Shape;292;p15"/>
          <p:cNvSpPr txBox="1"/>
          <p:nvPr>
            <p:ph idx="1" type="body"/>
          </p:nvPr>
        </p:nvSpPr>
        <p:spPr>
          <a:xfrm>
            <a:off x="6006050" y="407100"/>
            <a:ext cx="2823900" cy="111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Establish Expec</a:t>
            </a:r>
            <a:r>
              <a:rPr b="1" lang="en"/>
              <a:t>t</a:t>
            </a:r>
            <a:r>
              <a:rPr b="1" lang="en"/>
              <a:t>ations and Strengths / Obstacles</a:t>
            </a:r>
            <a:endParaRPr b="1"/>
          </a:p>
          <a:p>
            <a:pPr indent="-311150" lvl="0" marL="457200" rtl="0" algn="l">
              <a:spcBef>
                <a:spcPts val="1600"/>
              </a:spcBef>
              <a:spcAft>
                <a:spcPts val="0"/>
              </a:spcAft>
              <a:buSzPts val="1300"/>
              <a:buChar char="●"/>
            </a:pPr>
            <a:r>
              <a:rPr lang="en"/>
              <a:t>Introspective</a:t>
            </a:r>
            <a:r>
              <a:rPr lang="en"/>
              <a:t> conversation to get to know one another, understand personality and communication types</a:t>
            </a:r>
            <a:endParaRPr/>
          </a:p>
          <a:p>
            <a:pPr indent="-311150" lvl="0" marL="457200" rtl="0" algn="l">
              <a:spcBef>
                <a:spcPts val="0"/>
              </a:spcBef>
              <a:spcAft>
                <a:spcPts val="0"/>
              </a:spcAft>
              <a:buSzPts val="1300"/>
              <a:buChar char="●"/>
            </a:pPr>
            <a:r>
              <a:rPr lang="en"/>
              <a:t>Establish meeting times and work effort expectations</a:t>
            </a:r>
            <a:endParaRPr/>
          </a:p>
          <a:p>
            <a:pPr indent="-311150" lvl="0" marL="457200" rtl="0" algn="l">
              <a:spcBef>
                <a:spcPts val="0"/>
              </a:spcBef>
              <a:spcAft>
                <a:spcPts val="0"/>
              </a:spcAft>
              <a:buSzPts val="1300"/>
              <a:buChar char="●"/>
            </a:pPr>
            <a:r>
              <a:rPr lang="en"/>
              <a:t>Discussed collaboration  tools / platforms</a:t>
            </a:r>
            <a:endParaRPr/>
          </a:p>
        </p:txBody>
      </p:sp>
      <p:pic>
        <p:nvPicPr>
          <p:cNvPr id="293" name="Google Shape;293;p15"/>
          <p:cNvPicPr preferRelativeResize="0"/>
          <p:nvPr/>
        </p:nvPicPr>
        <p:blipFill rotWithShape="1">
          <a:blip r:embed="rId3">
            <a:alphaModFix/>
          </a:blip>
          <a:srcRect b="0" l="14803" r="14873" t="6094"/>
          <a:stretch/>
        </p:blipFill>
        <p:spPr>
          <a:xfrm>
            <a:off x="965275" y="576300"/>
            <a:ext cx="4134976" cy="3118123"/>
          </a:xfrm>
          <a:prstGeom prst="rect">
            <a:avLst/>
          </a:prstGeom>
          <a:noFill/>
          <a:ln cap="flat" cmpd="sng" w="38100">
            <a:solidFill>
              <a:schemeClr val="accent1"/>
            </a:solidFill>
            <a:prstDash val="solid"/>
            <a:round/>
            <a:headEnd len="sm" w="sm" type="none"/>
            <a:tailEnd len="sm" w="sm" type="none"/>
          </a:ln>
        </p:spPr>
      </p:pic>
      <p:sp>
        <p:nvSpPr>
          <p:cNvPr id="294" name="Google Shape;294;p1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pic>
        <p:nvPicPr>
          <p:cNvPr id="299" name="Google Shape;299;p16"/>
          <p:cNvPicPr preferRelativeResize="0"/>
          <p:nvPr/>
        </p:nvPicPr>
        <p:blipFill>
          <a:blip r:embed="rId3">
            <a:alphaModFix amt="60000"/>
          </a:blip>
          <a:stretch>
            <a:fillRect/>
          </a:stretch>
        </p:blipFill>
        <p:spPr>
          <a:xfrm>
            <a:off x="318350" y="291700"/>
            <a:ext cx="3926848" cy="2372528"/>
          </a:xfrm>
          <a:prstGeom prst="rect">
            <a:avLst/>
          </a:prstGeom>
          <a:noFill/>
          <a:ln cap="flat" cmpd="sng" w="38100">
            <a:solidFill>
              <a:schemeClr val="accent1"/>
            </a:solidFill>
            <a:prstDash val="solid"/>
            <a:round/>
            <a:headEnd len="sm" w="sm" type="none"/>
            <a:tailEnd len="sm" w="sm" type="none"/>
          </a:ln>
        </p:spPr>
      </p:pic>
      <p:sp>
        <p:nvSpPr>
          <p:cNvPr id="300" name="Google Shape;300;p16"/>
          <p:cNvSpPr/>
          <p:nvPr/>
        </p:nvSpPr>
        <p:spPr>
          <a:xfrm>
            <a:off x="1016350" y="843325"/>
            <a:ext cx="3526800" cy="2277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1" name="Google Shape;301;p16"/>
          <p:cNvPicPr preferRelativeResize="0"/>
          <p:nvPr/>
        </p:nvPicPr>
        <p:blipFill>
          <a:blip r:embed="rId4">
            <a:alphaModFix amt="70000"/>
          </a:blip>
          <a:stretch>
            <a:fillRect/>
          </a:stretch>
        </p:blipFill>
        <p:spPr>
          <a:xfrm>
            <a:off x="1016450" y="842325"/>
            <a:ext cx="3526850" cy="2277873"/>
          </a:xfrm>
          <a:prstGeom prst="rect">
            <a:avLst/>
          </a:prstGeom>
          <a:noFill/>
          <a:ln cap="flat" cmpd="sng" w="38100">
            <a:solidFill>
              <a:schemeClr val="accent1"/>
            </a:solidFill>
            <a:prstDash val="solid"/>
            <a:round/>
            <a:headEnd len="sm" w="sm" type="none"/>
            <a:tailEnd len="sm" w="sm" type="none"/>
          </a:ln>
        </p:spPr>
      </p:pic>
      <p:sp>
        <p:nvSpPr>
          <p:cNvPr id="302" name="Google Shape;302;p16"/>
          <p:cNvSpPr txBox="1"/>
          <p:nvPr>
            <p:ph idx="1" type="body"/>
          </p:nvPr>
        </p:nvSpPr>
        <p:spPr>
          <a:xfrm>
            <a:off x="6006050" y="407100"/>
            <a:ext cx="2823900" cy="111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Study Design &amp; Research</a:t>
            </a:r>
            <a:endParaRPr b="1"/>
          </a:p>
          <a:p>
            <a:pPr indent="-311150" lvl="0" marL="457200" rtl="0" algn="l">
              <a:spcBef>
                <a:spcPts val="1600"/>
              </a:spcBef>
              <a:spcAft>
                <a:spcPts val="0"/>
              </a:spcAft>
              <a:buSzPts val="1300"/>
              <a:buChar char="●"/>
            </a:pPr>
            <a:r>
              <a:rPr lang="en"/>
              <a:t>N = 12-15</a:t>
            </a:r>
            <a:endParaRPr/>
          </a:p>
          <a:p>
            <a:pPr indent="-311150" lvl="0" marL="457200" rtl="0" algn="l">
              <a:spcBef>
                <a:spcPts val="0"/>
              </a:spcBef>
              <a:spcAft>
                <a:spcPts val="0"/>
              </a:spcAft>
              <a:buSzPts val="1300"/>
              <a:buChar char="●"/>
            </a:pPr>
            <a:r>
              <a:rPr lang="en"/>
              <a:t>Formal &amp; Informal Interviews</a:t>
            </a:r>
            <a:endParaRPr/>
          </a:p>
          <a:p>
            <a:pPr indent="-311150" lvl="0" marL="457200" rtl="0" algn="l">
              <a:spcBef>
                <a:spcPts val="0"/>
              </a:spcBef>
              <a:spcAft>
                <a:spcPts val="0"/>
              </a:spcAft>
              <a:buSzPts val="1300"/>
              <a:buChar char="●"/>
            </a:pPr>
            <a:r>
              <a:rPr lang="en"/>
              <a:t>45-60 min (formal)</a:t>
            </a:r>
            <a:endParaRPr/>
          </a:p>
          <a:p>
            <a:pPr indent="-311150" lvl="0" marL="457200" rtl="0" algn="l">
              <a:spcBef>
                <a:spcPts val="0"/>
              </a:spcBef>
              <a:spcAft>
                <a:spcPts val="0"/>
              </a:spcAft>
              <a:buSzPts val="1300"/>
              <a:buChar char="●"/>
            </a:pPr>
            <a:r>
              <a:rPr lang="en"/>
              <a:t>Opened new LinkedIn accounts to explore the entire journey</a:t>
            </a:r>
            <a:endParaRPr/>
          </a:p>
          <a:p>
            <a:pPr indent="-311150" lvl="0" marL="457200" rtl="0" algn="l">
              <a:spcBef>
                <a:spcPts val="0"/>
              </a:spcBef>
              <a:spcAft>
                <a:spcPts val="0"/>
              </a:spcAft>
              <a:buSzPts val="1300"/>
              <a:buChar char="●"/>
            </a:pPr>
            <a:r>
              <a:rPr lang="en"/>
              <a:t>Collected data individually and then put our notes into stickies</a:t>
            </a:r>
            <a:endParaRPr/>
          </a:p>
          <a:p>
            <a:pPr indent="-311150" lvl="0" marL="457200" rtl="0" algn="l">
              <a:spcBef>
                <a:spcPts val="0"/>
              </a:spcBef>
              <a:spcAft>
                <a:spcPts val="0"/>
              </a:spcAft>
              <a:buSzPts val="1300"/>
              <a:buChar char="●"/>
            </a:pPr>
            <a:r>
              <a:rPr lang="en"/>
              <a:t>We then combined our research onto a large board to identify themes</a:t>
            </a:r>
            <a:endParaRPr/>
          </a:p>
        </p:txBody>
      </p:sp>
      <p:sp>
        <p:nvSpPr>
          <p:cNvPr id="303" name="Google Shape;303;p1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4" name="Google Shape;304;p16"/>
          <p:cNvSpPr/>
          <p:nvPr/>
        </p:nvSpPr>
        <p:spPr>
          <a:xfrm>
            <a:off x="1955575" y="1518300"/>
            <a:ext cx="3526800" cy="2451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5" name="Google Shape;305;p16"/>
          <p:cNvPicPr preferRelativeResize="0"/>
          <p:nvPr/>
        </p:nvPicPr>
        <p:blipFill>
          <a:blip r:embed="rId5">
            <a:alphaModFix amt="90000"/>
          </a:blip>
          <a:stretch>
            <a:fillRect/>
          </a:stretch>
        </p:blipFill>
        <p:spPr>
          <a:xfrm>
            <a:off x="1955575" y="1518300"/>
            <a:ext cx="3487075" cy="2412024"/>
          </a:xfrm>
          <a:prstGeom prst="rect">
            <a:avLst/>
          </a:prstGeom>
          <a:noFill/>
          <a:ln cap="flat" cmpd="sng" w="38100">
            <a:solidFill>
              <a:schemeClr val="accent1"/>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pic>
        <p:nvPicPr>
          <p:cNvPr id="310" name="Google Shape;310;p17"/>
          <p:cNvPicPr preferRelativeResize="0"/>
          <p:nvPr/>
        </p:nvPicPr>
        <p:blipFill rotWithShape="1">
          <a:blip r:embed="rId3">
            <a:alphaModFix amt="60000"/>
          </a:blip>
          <a:srcRect b="3901" l="0" r="0" t="0"/>
          <a:stretch/>
        </p:blipFill>
        <p:spPr>
          <a:xfrm>
            <a:off x="318350" y="291700"/>
            <a:ext cx="3526800" cy="2277900"/>
          </a:xfrm>
          <a:prstGeom prst="rect">
            <a:avLst/>
          </a:prstGeom>
          <a:noFill/>
          <a:ln cap="flat" cmpd="sng" w="38100">
            <a:solidFill>
              <a:schemeClr val="accent1"/>
            </a:solidFill>
            <a:prstDash val="solid"/>
            <a:round/>
            <a:headEnd len="sm" w="sm" type="none"/>
            <a:tailEnd len="sm" w="sm" type="none"/>
          </a:ln>
        </p:spPr>
      </p:pic>
      <p:sp>
        <p:nvSpPr>
          <p:cNvPr id="311" name="Google Shape;311;p17"/>
          <p:cNvSpPr/>
          <p:nvPr/>
        </p:nvSpPr>
        <p:spPr>
          <a:xfrm>
            <a:off x="1016350" y="843325"/>
            <a:ext cx="3526800" cy="2277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7"/>
          <p:cNvSpPr txBox="1"/>
          <p:nvPr>
            <p:ph idx="1" type="body"/>
          </p:nvPr>
        </p:nvSpPr>
        <p:spPr>
          <a:xfrm>
            <a:off x="6006050" y="407100"/>
            <a:ext cx="2823900" cy="369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Affinity Mapping &amp; Problem Definition</a:t>
            </a:r>
            <a:endParaRPr b="1"/>
          </a:p>
          <a:p>
            <a:pPr indent="-311150" lvl="0" marL="457200" rtl="0" algn="l">
              <a:spcBef>
                <a:spcPts val="1600"/>
              </a:spcBef>
              <a:spcAft>
                <a:spcPts val="0"/>
              </a:spcAft>
              <a:buSzPts val="1300"/>
              <a:buChar char="●"/>
            </a:pPr>
            <a:r>
              <a:rPr lang="en"/>
              <a:t>Narrowed down themes with affinity mapping </a:t>
            </a:r>
            <a:endParaRPr/>
          </a:p>
          <a:p>
            <a:pPr indent="-311150" lvl="0" marL="457200" rtl="0" algn="l">
              <a:spcBef>
                <a:spcPts val="0"/>
              </a:spcBef>
              <a:spcAft>
                <a:spcPts val="0"/>
              </a:spcAft>
              <a:buSzPts val="1300"/>
              <a:buChar char="●"/>
            </a:pPr>
            <a:r>
              <a:rPr lang="en"/>
              <a:t>Defined problem further using fishbone diagrams</a:t>
            </a:r>
            <a:endParaRPr/>
          </a:p>
          <a:p>
            <a:pPr indent="0" lvl="0" marL="0" rtl="0" algn="l">
              <a:spcBef>
                <a:spcPts val="1600"/>
              </a:spcBef>
              <a:spcAft>
                <a:spcPts val="1600"/>
              </a:spcAft>
              <a:buNone/>
            </a:pPr>
            <a:r>
              <a:t/>
            </a:r>
            <a:endParaRPr/>
          </a:p>
        </p:txBody>
      </p:sp>
      <p:sp>
        <p:nvSpPr>
          <p:cNvPr id="313" name="Google Shape;313;p1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14" name="Google Shape;314;p17"/>
          <p:cNvPicPr preferRelativeResize="0"/>
          <p:nvPr/>
        </p:nvPicPr>
        <p:blipFill rotWithShape="1">
          <a:blip r:embed="rId4">
            <a:alphaModFix amt="70000"/>
          </a:blip>
          <a:srcRect b="5925" l="4536" r="13139" t="9307"/>
          <a:stretch/>
        </p:blipFill>
        <p:spPr>
          <a:xfrm>
            <a:off x="1016350" y="843325"/>
            <a:ext cx="3526803" cy="2277901"/>
          </a:xfrm>
          <a:prstGeom prst="rect">
            <a:avLst/>
          </a:prstGeom>
          <a:noFill/>
          <a:ln cap="flat" cmpd="sng" w="38100">
            <a:solidFill>
              <a:schemeClr val="accent1"/>
            </a:solidFill>
            <a:prstDash val="solid"/>
            <a:round/>
            <a:headEnd len="sm" w="sm" type="none"/>
            <a:tailEnd len="sm" w="sm" type="none"/>
          </a:ln>
        </p:spPr>
      </p:pic>
      <p:sp>
        <p:nvSpPr>
          <p:cNvPr id="315" name="Google Shape;315;p17"/>
          <p:cNvSpPr/>
          <p:nvPr/>
        </p:nvSpPr>
        <p:spPr>
          <a:xfrm>
            <a:off x="1955575" y="1518300"/>
            <a:ext cx="3526800" cy="2451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6" name="Google Shape;316;p17"/>
          <p:cNvPicPr preferRelativeResize="0"/>
          <p:nvPr/>
        </p:nvPicPr>
        <p:blipFill rotWithShape="1">
          <a:blip r:embed="rId5">
            <a:alphaModFix amt="90000"/>
          </a:blip>
          <a:srcRect b="17001" l="0" r="26497" t="23407"/>
          <a:stretch/>
        </p:blipFill>
        <p:spPr>
          <a:xfrm>
            <a:off x="1955650" y="1518300"/>
            <a:ext cx="3526800" cy="2451900"/>
          </a:xfrm>
          <a:prstGeom prst="rect">
            <a:avLst/>
          </a:prstGeom>
          <a:noFill/>
          <a:ln cap="flat" cmpd="sng" w="38100">
            <a:solidFill>
              <a:schemeClr val="accent1"/>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Google Shape;321;p18"/>
          <p:cNvSpPr txBox="1"/>
          <p:nvPr>
            <p:ph idx="1" type="body"/>
          </p:nvPr>
        </p:nvSpPr>
        <p:spPr>
          <a:xfrm>
            <a:off x="6006050" y="407100"/>
            <a:ext cx="2823900" cy="111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Develop Persona &amp; Involve Stakeholder in Process</a:t>
            </a:r>
            <a:endParaRPr b="1"/>
          </a:p>
          <a:p>
            <a:pPr indent="-311150" lvl="0" marL="457200" rtl="0" algn="l">
              <a:spcBef>
                <a:spcPts val="1600"/>
              </a:spcBef>
              <a:spcAft>
                <a:spcPts val="0"/>
              </a:spcAft>
              <a:buSzPts val="1300"/>
              <a:buChar char="●"/>
            </a:pPr>
            <a:r>
              <a:rPr lang="en"/>
              <a:t>Understood what groups of emotions and behaviors set users apart</a:t>
            </a:r>
            <a:endParaRPr/>
          </a:p>
          <a:p>
            <a:pPr indent="-311150" lvl="0" marL="457200" rtl="0" algn="l">
              <a:spcBef>
                <a:spcPts val="0"/>
              </a:spcBef>
              <a:spcAft>
                <a:spcPts val="0"/>
              </a:spcAft>
              <a:buSzPts val="1300"/>
              <a:buChar char="●"/>
            </a:pPr>
            <a:r>
              <a:rPr lang="en"/>
              <a:t>Presented persona and research findings, including the stakeholder in the process</a:t>
            </a:r>
            <a:endParaRPr/>
          </a:p>
          <a:p>
            <a:pPr indent="-311150" lvl="0" marL="457200" rtl="0" algn="l">
              <a:spcBef>
                <a:spcPts val="0"/>
              </a:spcBef>
              <a:spcAft>
                <a:spcPts val="0"/>
              </a:spcAft>
              <a:buSzPts val="1300"/>
              <a:buChar char="●"/>
            </a:pPr>
            <a:r>
              <a:rPr lang="en"/>
              <a:t>Honed in on a primary persona, while still considering effects on secondary, as we brainstorm solutions</a:t>
            </a:r>
            <a:endParaRPr/>
          </a:p>
          <a:p>
            <a:pPr indent="0" lvl="0" marL="0" rtl="0" algn="l">
              <a:spcBef>
                <a:spcPts val="1600"/>
              </a:spcBef>
              <a:spcAft>
                <a:spcPts val="1600"/>
              </a:spcAft>
              <a:buNone/>
            </a:pPr>
            <a:r>
              <a:t/>
            </a:r>
            <a:endParaRPr/>
          </a:p>
        </p:txBody>
      </p:sp>
      <p:sp>
        <p:nvSpPr>
          <p:cNvPr id="322" name="Google Shape;322;p1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23" name="Google Shape;323;p18"/>
          <p:cNvPicPr preferRelativeResize="0"/>
          <p:nvPr/>
        </p:nvPicPr>
        <p:blipFill rotWithShape="1">
          <a:blip r:embed="rId3">
            <a:alphaModFix amt="60000"/>
          </a:blip>
          <a:srcRect b="-1775" l="3956" r="1624" t="12081"/>
          <a:stretch/>
        </p:blipFill>
        <p:spPr>
          <a:xfrm>
            <a:off x="318350" y="291700"/>
            <a:ext cx="3526799" cy="2451901"/>
          </a:xfrm>
          <a:prstGeom prst="rect">
            <a:avLst/>
          </a:prstGeom>
          <a:noFill/>
          <a:ln cap="flat" cmpd="sng" w="38100">
            <a:solidFill>
              <a:schemeClr val="accent1"/>
            </a:solidFill>
            <a:prstDash val="solid"/>
            <a:round/>
            <a:headEnd len="sm" w="sm" type="none"/>
            <a:tailEnd len="sm" w="sm" type="none"/>
          </a:ln>
        </p:spPr>
      </p:pic>
      <p:sp>
        <p:nvSpPr>
          <p:cNvPr id="324" name="Google Shape;324;p18"/>
          <p:cNvSpPr/>
          <p:nvPr/>
        </p:nvSpPr>
        <p:spPr>
          <a:xfrm>
            <a:off x="1277314" y="1048811"/>
            <a:ext cx="3526800" cy="2451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5" name="Google Shape;325;p18"/>
          <p:cNvPicPr preferRelativeResize="0"/>
          <p:nvPr/>
        </p:nvPicPr>
        <p:blipFill rotWithShape="1">
          <a:blip r:embed="rId4">
            <a:alphaModFix amt="70000"/>
          </a:blip>
          <a:srcRect b="0" l="5658" r="22800" t="10225"/>
          <a:stretch/>
        </p:blipFill>
        <p:spPr>
          <a:xfrm>
            <a:off x="1277325" y="1048800"/>
            <a:ext cx="3526800" cy="2451899"/>
          </a:xfrm>
          <a:prstGeom prst="rect">
            <a:avLst/>
          </a:prstGeom>
          <a:noFill/>
          <a:ln cap="flat" cmpd="sng" w="38100">
            <a:solidFill>
              <a:schemeClr val="accent1"/>
            </a:solidFill>
            <a:prstDash val="solid"/>
            <a:round/>
            <a:headEnd len="sm" w="sm" type="none"/>
            <a:tailEnd len="sm" w="sm" type="none"/>
          </a:ln>
        </p:spPr>
      </p:pic>
      <p:sp>
        <p:nvSpPr>
          <p:cNvPr id="326" name="Google Shape;326;p18"/>
          <p:cNvSpPr/>
          <p:nvPr/>
        </p:nvSpPr>
        <p:spPr>
          <a:xfrm>
            <a:off x="2287225" y="1930425"/>
            <a:ext cx="3526800" cy="2451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7" name="Google Shape;327;p18"/>
          <p:cNvPicPr preferRelativeResize="0"/>
          <p:nvPr/>
        </p:nvPicPr>
        <p:blipFill rotWithShape="1">
          <a:blip r:embed="rId5">
            <a:alphaModFix amt="90000"/>
          </a:blip>
          <a:srcRect b="7247" l="3442" r="18663" t="1018"/>
          <a:stretch/>
        </p:blipFill>
        <p:spPr>
          <a:xfrm>
            <a:off x="2287227" y="1930425"/>
            <a:ext cx="3526799" cy="2474199"/>
          </a:xfrm>
          <a:prstGeom prst="rect">
            <a:avLst/>
          </a:prstGeom>
          <a:noFill/>
          <a:ln cap="flat" cmpd="sng" w="38100">
            <a:solidFill>
              <a:schemeClr val="accent1"/>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19"/>
          <p:cNvSpPr txBox="1"/>
          <p:nvPr>
            <p:ph idx="1" type="body"/>
          </p:nvPr>
        </p:nvSpPr>
        <p:spPr>
          <a:xfrm>
            <a:off x="6006050" y="407100"/>
            <a:ext cx="2823900" cy="111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Ensur Alignment on Problems, Themes, Personas &amp; Focus for Solutions</a:t>
            </a:r>
            <a:endParaRPr b="1"/>
          </a:p>
          <a:p>
            <a:pPr indent="-311150" lvl="0" marL="457200" rtl="0" algn="l">
              <a:spcBef>
                <a:spcPts val="1600"/>
              </a:spcBef>
              <a:spcAft>
                <a:spcPts val="0"/>
              </a:spcAft>
              <a:buSzPts val="1300"/>
              <a:buChar char="●"/>
            </a:pPr>
            <a:r>
              <a:rPr lang="en"/>
              <a:t>Aligned brainstorming with feeling Exposed, Inadequate, and Overwhelmed as well as considering users mental model of the platform / product</a:t>
            </a:r>
            <a:endParaRPr/>
          </a:p>
          <a:p>
            <a:pPr indent="-311150" lvl="0" marL="457200" rtl="0" algn="l">
              <a:spcBef>
                <a:spcPts val="0"/>
              </a:spcBef>
              <a:spcAft>
                <a:spcPts val="0"/>
              </a:spcAft>
              <a:buSzPts val="1300"/>
              <a:buChar char="●"/>
            </a:pPr>
            <a:r>
              <a:rPr lang="en"/>
              <a:t>Voted on a number of themes and then solutions to present since every idea cannot be presented</a:t>
            </a:r>
            <a:endParaRPr/>
          </a:p>
          <a:p>
            <a:pPr indent="-311150" lvl="0" marL="457200" rtl="0" algn="l">
              <a:spcBef>
                <a:spcPts val="0"/>
              </a:spcBef>
              <a:spcAft>
                <a:spcPts val="0"/>
              </a:spcAft>
              <a:buSzPts val="1300"/>
              <a:buChar char="●"/>
            </a:pPr>
            <a:r>
              <a:rPr lang="en"/>
              <a:t>Made Decisions based not just in user needs but also business goals / feasibility</a:t>
            </a:r>
            <a:endParaRPr/>
          </a:p>
        </p:txBody>
      </p:sp>
      <p:sp>
        <p:nvSpPr>
          <p:cNvPr id="333" name="Google Shape;333;p1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34" name="Google Shape;334;p19"/>
          <p:cNvPicPr preferRelativeResize="0"/>
          <p:nvPr/>
        </p:nvPicPr>
        <p:blipFill rotWithShape="1">
          <a:blip r:embed="rId3">
            <a:alphaModFix amt="60000"/>
          </a:blip>
          <a:srcRect b="9649" l="0" r="0" t="0"/>
          <a:stretch/>
        </p:blipFill>
        <p:spPr>
          <a:xfrm>
            <a:off x="318350" y="291700"/>
            <a:ext cx="3526799" cy="2277901"/>
          </a:xfrm>
          <a:prstGeom prst="rect">
            <a:avLst/>
          </a:prstGeom>
          <a:noFill/>
          <a:ln cap="flat" cmpd="sng" w="38100">
            <a:solidFill>
              <a:schemeClr val="accent1"/>
            </a:solidFill>
            <a:prstDash val="solid"/>
            <a:round/>
            <a:headEnd len="sm" w="sm" type="none"/>
            <a:tailEnd len="sm" w="sm" type="none"/>
          </a:ln>
        </p:spPr>
      </p:pic>
      <p:sp>
        <p:nvSpPr>
          <p:cNvPr id="335" name="Google Shape;335;p19"/>
          <p:cNvSpPr/>
          <p:nvPr/>
        </p:nvSpPr>
        <p:spPr>
          <a:xfrm>
            <a:off x="1260724" y="1082850"/>
            <a:ext cx="3277800" cy="2451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6" name="Google Shape;336;p19"/>
          <p:cNvPicPr preferRelativeResize="0"/>
          <p:nvPr/>
        </p:nvPicPr>
        <p:blipFill>
          <a:blip r:embed="rId4">
            <a:alphaModFix amt="70000"/>
          </a:blip>
          <a:stretch>
            <a:fillRect/>
          </a:stretch>
        </p:blipFill>
        <p:spPr>
          <a:xfrm>
            <a:off x="1260725" y="1082851"/>
            <a:ext cx="3277654" cy="2451899"/>
          </a:xfrm>
          <a:prstGeom prst="rect">
            <a:avLst/>
          </a:prstGeom>
          <a:noFill/>
          <a:ln cap="flat" cmpd="sng" w="38100">
            <a:solidFill>
              <a:schemeClr val="accent1"/>
            </a:solidFill>
            <a:prstDash val="solid"/>
            <a:round/>
            <a:headEnd len="sm" w="sm" type="none"/>
            <a:tailEnd len="sm" w="sm" type="none"/>
          </a:ln>
        </p:spPr>
      </p:pic>
      <p:sp>
        <p:nvSpPr>
          <p:cNvPr id="337" name="Google Shape;337;p19"/>
          <p:cNvSpPr/>
          <p:nvPr/>
        </p:nvSpPr>
        <p:spPr>
          <a:xfrm>
            <a:off x="2214975" y="1796225"/>
            <a:ext cx="3526800" cy="2451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8" name="Google Shape;338;p19"/>
          <p:cNvPicPr preferRelativeResize="0"/>
          <p:nvPr/>
        </p:nvPicPr>
        <p:blipFill rotWithShape="1">
          <a:blip r:embed="rId5">
            <a:alphaModFix amt="90000"/>
          </a:blip>
          <a:srcRect b="12010" l="0" r="23541" t="0"/>
          <a:stretch/>
        </p:blipFill>
        <p:spPr>
          <a:xfrm>
            <a:off x="2214975" y="1796225"/>
            <a:ext cx="3526798" cy="2451899"/>
          </a:xfrm>
          <a:prstGeom prst="rect">
            <a:avLst/>
          </a:prstGeom>
          <a:noFill/>
          <a:ln cap="flat" cmpd="sng" w="38100">
            <a:solidFill>
              <a:schemeClr val="accent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Google Shape;343;p2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44" name="Google Shape;344;p20"/>
          <p:cNvSpPr txBox="1"/>
          <p:nvPr>
            <p:ph idx="1" type="body"/>
          </p:nvPr>
        </p:nvSpPr>
        <p:spPr>
          <a:xfrm>
            <a:off x="6006050" y="407100"/>
            <a:ext cx="2823900" cy="111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Present Solutions &amp; Facilitate Collaborative Discussion with Stakeholder</a:t>
            </a:r>
            <a:endParaRPr b="1"/>
          </a:p>
          <a:p>
            <a:pPr indent="-311150" lvl="0" marL="457200" rtl="0" algn="l">
              <a:spcBef>
                <a:spcPts val="1600"/>
              </a:spcBef>
              <a:spcAft>
                <a:spcPts val="0"/>
              </a:spcAft>
              <a:buSzPts val="1300"/>
              <a:buChar char="●"/>
            </a:pPr>
            <a:r>
              <a:rPr lang="en"/>
              <a:t>Developed a number of unique solutions to help cultivate an engagement ecosystem where Consumption, Contribution, and Reaction feed off of themselves</a:t>
            </a:r>
            <a:endParaRPr/>
          </a:p>
        </p:txBody>
      </p:sp>
      <p:pic>
        <p:nvPicPr>
          <p:cNvPr id="345" name="Google Shape;345;p20"/>
          <p:cNvPicPr preferRelativeResize="0"/>
          <p:nvPr/>
        </p:nvPicPr>
        <p:blipFill>
          <a:blip r:embed="rId3">
            <a:alphaModFix amt="80000"/>
          </a:blip>
          <a:stretch>
            <a:fillRect/>
          </a:stretch>
        </p:blipFill>
        <p:spPr>
          <a:xfrm>
            <a:off x="547774" y="735525"/>
            <a:ext cx="4994052" cy="2544846"/>
          </a:xfrm>
          <a:prstGeom prst="rect">
            <a:avLst/>
          </a:prstGeom>
          <a:noFill/>
          <a:ln cap="flat" cmpd="sng" w="38100">
            <a:solidFill>
              <a:schemeClr val="accent1"/>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pic>
        <p:nvPicPr>
          <p:cNvPr id="350" name="Google Shape;350;p21"/>
          <p:cNvPicPr preferRelativeResize="0"/>
          <p:nvPr/>
        </p:nvPicPr>
        <p:blipFill>
          <a:blip r:embed="rId3">
            <a:alphaModFix amt="19000"/>
          </a:blip>
          <a:stretch>
            <a:fillRect/>
          </a:stretch>
        </p:blipFill>
        <p:spPr>
          <a:xfrm rot="-2001015">
            <a:off x="-4964408" y="1058627"/>
            <a:ext cx="13113766" cy="8166769"/>
          </a:xfrm>
          <a:prstGeom prst="rect">
            <a:avLst/>
          </a:prstGeom>
          <a:noFill/>
          <a:ln>
            <a:noFill/>
          </a:ln>
        </p:spPr>
      </p:pic>
      <p:sp>
        <p:nvSpPr>
          <p:cNvPr id="351" name="Google Shape;351;p21"/>
          <p:cNvSpPr txBox="1"/>
          <p:nvPr/>
        </p:nvSpPr>
        <p:spPr>
          <a:xfrm>
            <a:off x="932325" y="285900"/>
            <a:ext cx="5935800" cy="5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800">
                <a:solidFill>
                  <a:srgbClr val="FFFFFF"/>
                </a:solidFill>
                <a:latin typeface="Amatic SC"/>
                <a:ea typeface="Amatic SC"/>
                <a:cs typeface="Amatic SC"/>
                <a:sym typeface="Amatic SC"/>
              </a:rPr>
              <a:t>Final REsults</a:t>
            </a:r>
            <a:endParaRPr sz="4800">
              <a:solidFill>
                <a:srgbClr val="FFFFFF"/>
              </a:solidFill>
              <a:latin typeface="Amatic SC"/>
              <a:ea typeface="Amatic SC"/>
              <a:cs typeface="Amatic SC"/>
              <a:sym typeface="Amatic SC"/>
            </a:endParaRPr>
          </a:p>
        </p:txBody>
      </p:sp>
      <p:sp>
        <p:nvSpPr>
          <p:cNvPr id="352" name="Google Shape;352;p21"/>
          <p:cNvSpPr txBox="1"/>
          <p:nvPr/>
        </p:nvSpPr>
        <p:spPr>
          <a:xfrm>
            <a:off x="461050" y="1196550"/>
            <a:ext cx="6238200" cy="33294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100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Presented Ideas and Analogous Experiences to help illustrate how LinkedIn can solve their engagement problem</a:t>
            </a:r>
            <a:endParaRPr b="1" sz="1600">
              <a:solidFill>
                <a:srgbClr val="FFFFFF"/>
              </a:solidFill>
              <a:latin typeface="Avenir"/>
              <a:ea typeface="Avenir"/>
              <a:cs typeface="Avenir"/>
              <a:sym typeface="Avenir"/>
            </a:endParaRPr>
          </a:p>
          <a:p>
            <a:pPr indent="-330200" lvl="0" marL="457200" rtl="0" algn="l">
              <a:lnSpc>
                <a:spcPct val="100000"/>
              </a:lnSpc>
              <a:spcBef>
                <a:spcPts val="1000"/>
              </a:spcBef>
              <a:spcAft>
                <a:spcPts val="0"/>
              </a:spcAft>
              <a:buClr>
                <a:srgbClr val="FFFFFF"/>
              </a:buClr>
              <a:buSzPts val="1600"/>
              <a:buFont typeface="Avenir"/>
              <a:buChar char="●"/>
            </a:pPr>
            <a:r>
              <a:rPr b="1" lang="en" sz="1600">
                <a:solidFill>
                  <a:srgbClr val="FFFFFF"/>
                </a:solidFill>
                <a:latin typeface="Avenir"/>
                <a:ea typeface="Avenir"/>
                <a:cs typeface="Avenir"/>
                <a:sym typeface="Avenir"/>
              </a:rPr>
              <a:t>We kept our presentation relatively short to facilitate more time for discussion which we believe was the final step of collaboration</a:t>
            </a:r>
            <a:endParaRPr b="1" sz="1600">
              <a:solidFill>
                <a:srgbClr val="FFFFFF"/>
              </a:solidFill>
              <a:latin typeface="Avenir"/>
              <a:ea typeface="Avenir"/>
              <a:cs typeface="Avenir"/>
              <a:sym typeface="Avenir"/>
            </a:endParaRPr>
          </a:p>
          <a:p>
            <a:pPr indent="-330200" lvl="0" marL="457200" rtl="0" algn="l">
              <a:lnSpc>
                <a:spcPct val="100000"/>
              </a:lnSpc>
              <a:spcBef>
                <a:spcPts val="1000"/>
              </a:spcBef>
              <a:spcAft>
                <a:spcPts val="1000"/>
              </a:spcAft>
              <a:buClr>
                <a:srgbClr val="FFFFFF"/>
              </a:buClr>
              <a:buSzPts val="1600"/>
              <a:buFont typeface="Avenir"/>
              <a:buChar char="●"/>
            </a:pPr>
            <a:r>
              <a:rPr b="1" lang="en" sz="1600">
                <a:solidFill>
                  <a:srgbClr val="FFFFFF"/>
                </a:solidFill>
                <a:latin typeface="Avenir"/>
                <a:ea typeface="Avenir"/>
                <a:cs typeface="Avenir"/>
                <a:sym typeface="Avenir"/>
              </a:rPr>
              <a:t>If we continued on this project we would continue exploratory research on the themes we’ve discovered as well as definition research to understand how users might perceive and interact with the solutions we presented</a:t>
            </a:r>
            <a:endParaRPr b="1" sz="1600">
              <a:solidFill>
                <a:srgbClr val="FFFFFF"/>
              </a:solidFill>
              <a:latin typeface="Avenir"/>
              <a:ea typeface="Avenir"/>
              <a:cs typeface="Avenir"/>
              <a:sym typeface="Avenir"/>
            </a:endParaRPr>
          </a:p>
        </p:txBody>
      </p:sp>
      <p:sp>
        <p:nvSpPr>
          <p:cNvPr id="353" name="Google Shape;353;p2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